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5" r:id="rId2"/>
    <p:sldId id="266" r:id="rId3"/>
    <p:sldId id="269" r:id="rId4"/>
    <p:sldId id="268" r:id="rId5"/>
    <p:sldId id="270" r:id="rId6"/>
    <p:sldId id="271" r:id="rId7"/>
    <p:sldId id="272" r:id="rId8"/>
    <p:sldId id="273" r:id="rId9"/>
    <p:sldId id="274" r:id="rId10"/>
  </p:sldIdLst>
  <p:sldSz cx="9144000" cy="6858000" type="screen4x3"/>
  <p:notesSz cx="6807200" cy="99393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3170"/>
    <a:srgbClr val="1E41A2"/>
    <a:srgbClr val="003399"/>
    <a:srgbClr val="3B20E0"/>
    <a:srgbClr val="D8D8D8"/>
    <a:srgbClr val="0099FF"/>
    <a:srgbClr val="FF9900"/>
    <a:srgbClr val="3399FF"/>
    <a:srgbClr val="00CC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5" autoAdjust="0"/>
    <p:restoredTop sz="94716" autoAdjust="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2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349" y="0"/>
            <a:ext cx="29502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FFF8512-1802-4C26-9736-402DD9CB255B}" type="datetimeFigureOut">
              <a:rPr lang="ko-KR" altLang="en-US"/>
              <a:pPr>
                <a:defRPr/>
              </a:pPr>
              <a:t>2026-07-09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864"/>
            <a:ext cx="29502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349" y="9440864"/>
            <a:ext cx="29502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0A59FE2-4A04-43F2-82BB-4506F23F1C7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39667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2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349" y="0"/>
            <a:ext cx="29502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72F92B4-2B86-42D0-8240-68BCD5B67988}" type="datetimeFigureOut">
              <a:rPr lang="ko-KR" altLang="en-US"/>
              <a:pPr>
                <a:defRPr/>
              </a:pPr>
              <a:t>2026-07-09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198" y="4721225"/>
            <a:ext cx="5444806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4"/>
            <a:ext cx="29502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349" y="9440864"/>
            <a:ext cx="29502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AFE15B0-4E8D-46BC-8DDC-A62C2CA0B86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4089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KSME-SEMES   Open Innovator Challenge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3B8E6-86F0-4E01-B0AC-7ABA3383DD0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76778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KSME-SEMES   Open Innovator Challenge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655BD-9574-4E53-9862-DBFE6B0AC29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4518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KSME-SEMES   Open Innovator Challenge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17B60-70E9-4EB2-9995-4DB11CF1207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513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KSME-SEMES   Open Innovator Challenge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A2788-F0BF-409C-B98F-3276ECE5FAD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33611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KSME-SEMES   Open Innovator Challenge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0F03C-A8BE-4575-A8E6-17DA175742B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49385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KSME-SEMES   Open Innovator Challenge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4E0C5-7F26-4F58-B496-E314DCBE0DD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1649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KSME-SEMES   Open Innovator Challenge 2016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081DC-1323-43CE-AC83-8002851223C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3247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KSME-SEMES   Open Innovator Challenge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D15A1-70BE-481F-83BC-D29D0711B4F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76786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KSME-SEMES   Open Innovator Challenge 2016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0D445-89F3-4CDB-A2AB-F8860D39900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94480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KSME-SEMES   Open Innovator Challenge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B36D4-13EE-4E37-A4ED-0C6D9BD35C6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02275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KSME-SEMES   Open Innovator Challenge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4559C-85FE-4986-9BC5-361E11D6E1E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12408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altLang="ko-KR"/>
              <a:t>KSME-SEMES   Open Innovator Challenge 2016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42C043C-D376-430F-950E-4888F9AE1DE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317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51520" y="251357"/>
            <a:ext cx="8640960" cy="6336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251520" y="1268760"/>
            <a:ext cx="864096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251520" y="6093296"/>
            <a:ext cx="864096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54813" y="269939"/>
            <a:ext cx="8223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sz="3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11</a:t>
            </a: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회</a:t>
            </a:r>
            <a:r>
              <a:rPr lang="ko-KR" altLang="en-US" sz="3200" b="1" dirty="0">
                <a:solidFill>
                  <a:srgbClr val="0099FF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dirty="0">
                <a:solidFill>
                  <a:srgbClr val="00339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KSME-SEMES </a:t>
            </a:r>
            <a:r>
              <a:rPr lang="ko-KR" altLang="en-US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오픈 이노베이션 </a:t>
            </a:r>
            <a:r>
              <a:rPr lang="ko-KR" altLang="en-US" sz="2800" b="1" dirty="0" err="1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챌린지</a:t>
            </a:r>
            <a:r>
              <a:rPr lang="en-US" altLang="ko-KR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</a:t>
            </a:r>
          </a:p>
        </p:txBody>
      </p:sp>
      <p:sp>
        <p:nvSpPr>
          <p:cNvPr id="13" name="TextBox 10"/>
          <p:cNvSpPr txBox="1">
            <a:spLocks noChangeArrowheads="1"/>
          </p:cNvSpPr>
          <p:nvPr/>
        </p:nvSpPr>
        <p:spPr bwMode="auto">
          <a:xfrm>
            <a:off x="1800225" y="2616094"/>
            <a:ext cx="5543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아이디어 제목 기재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895600" y="4159432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o-KR" altLang="en-US" sz="2400" b="1" dirty="0" err="1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팀명</a:t>
            </a:r>
            <a:r>
              <a:rPr lang="ko-KR" altLang="en-US" sz="2400" b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기재 </a:t>
            </a:r>
            <a:endParaRPr lang="en-US" altLang="ko-KR" sz="2400" b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97644" y="6167301"/>
            <a:ext cx="60848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ko-KR" altLang="en-US" sz="1600" b="1" i="1" dirty="0">
                <a:solidFill>
                  <a:schemeClr val="bg2"/>
                </a:solidFill>
              </a:rPr>
              <a:t> </a:t>
            </a:r>
            <a:r>
              <a:rPr lang="ko-KR" altLang="en-US" sz="1600" b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주최 </a:t>
            </a:r>
            <a:r>
              <a:rPr lang="en-US" altLang="ko-KR" sz="1600" b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r>
              <a:rPr lang="en-US" altLang="ko-KR" sz="1600" b="1" dirty="0">
                <a:solidFill>
                  <a:schemeClr val="bg2"/>
                </a:solidFill>
              </a:rPr>
              <a:t> </a:t>
            </a:r>
            <a:r>
              <a:rPr lang="ko-KR" altLang="en-US" sz="1600" b="1" dirty="0">
                <a:solidFill>
                  <a:schemeClr val="bg2"/>
                </a:solidFill>
              </a:rPr>
              <a:t> </a:t>
            </a:r>
            <a:endParaRPr lang="en-US" altLang="ko-KR" sz="1600" b="1" dirty="0">
              <a:solidFill>
                <a:schemeClr val="bg2"/>
              </a:solidFill>
            </a:endParaRPr>
          </a:p>
        </p:txBody>
      </p:sp>
      <p:pic>
        <p:nvPicPr>
          <p:cNvPr id="17" name="그림 13" descr="ksmelogo(korean)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442" y="6237582"/>
            <a:ext cx="1504939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_x192926200" descr="EMB00002cf81f1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6224882"/>
            <a:ext cx="1002766" cy="280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0"/>
          <p:cNvSpPr txBox="1">
            <a:spLocks noChangeArrowheads="1"/>
          </p:cNvSpPr>
          <p:nvPr/>
        </p:nvSpPr>
        <p:spPr bwMode="auto">
          <a:xfrm>
            <a:off x="6165091" y="764703"/>
            <a:ext cx="25202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dist" eaLnBrk="1" hangingPunct="1">
              <a:spcBef>
                <a:spcPct val="0"/>
              </a:spcBef>
              <a:buFontTx/>
              <a:buNone/>
            </a:pPr>
            <a:r>
              <a:rPr lang="ko-KR" altLang="en-US" sz="2400" b="1" i="1" dirty="0">
                <a:solidFill>
                  <a:schemeClr val="tx2">
                    <a:lumMod val="65000"/>
                    <a:lumOff val="35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발표심사제안서</a:t>
            </a:r>
            <a:endParaRPr lang="ko-KR" altLang="en-US" sz="2800" b="1" i="1" dirty="0">
              <a:solidFill>
                <a:schemeClr val="tx2">
                  <a:lumMod val="65000"/>
                  <a:lumOff val="35000"/>
                </a:schemeClr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9246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317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B4D4E9-1E11-F80E-9387-E9F95AA23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5CA52B3-F0C1-E9F1-B319-A687909EF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A2788-F0BF-409C-B98F-3276ECE5FAD4}" type="slidenum">
              <a:rPr lang="en-US" altLang="ko-KR" smtClean="0"/>
              <a:pPr>
                <a:defRPr/>
              </a:pPr>
              <a:t>2</a:t>
            </a:fld>
            <a:endParaRPr lang="en-US" altLang="ko-KR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A041CB3A-8E0D-863D-A9B4-C9C05BA5199B}"/>
              </a:ext>
            </a:extLst>
          </p:cNvPr>
          <p:cNvSpPr/>
          <p:nvPr/>
        </p:nvSpPr>
        <p:spPr>
          <a:xfrm>
            <a:off x="251520" y="251357"/>
            <a:ext cx="8640960" cy="6336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2E150FA-17C4-8BC2-4950-8EE9001F9D00}"/>
              </a:ext>
            </a:extLst>
          </p:cNvPr>
          <p:cNvCxnSpPr/>
          <p:nvPr/>
        </p:nvCxnSpPr>
        <p:spPr>
          <a:xfrm>
            <a:off x="251520" y="908720"/>
            <a:ext cx="864096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2">
            <a:extLst>
              <a:ext uri="{FF2B5EF4-FFF2-40B4-BE49-F238E27FC236}">
                <a16:creationId xmlns:a16="http://schemas.microsoft.com/office/drawing/2014/main" id="{8946C471-6FD9-C8D2-C590-F21B5A9BA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813" y="269939"/>
            <a:ext cx="8223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sz="3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11</a:t>
            </a: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회</a:t>
            </a:r>
            <a:r>
              <a:rPr lang="ko-KR" altLang="en-US" sz="3200" b="1" dirty="0">
                <a:solidFill>
                  <a:srgbClr val="0099FF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dirty="0">
                <a:solidFill>
                  <a:srgbClr val="00339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KSME-SEMES </a:t>
            </a:r>
            <a:r>
              <a:rPr lang="ko-KR" altLang="en-US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오픈 이노베이션 </a:t>
            </a:r>
            <a:r>
              <a:rPr lang="ko-KR" altLang="en-US" sz="2800" b="1" dirty="0" err="1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챌린지</a:t>
            </a:r>
            <a:r>
              <a:rPr lang="en-US" altLang="ko-KR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2F0C6829-5921-B2CD-8355-0B6B13E2FD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68397"/>
              </p:ext>
            </p:extLst>
          </p:nvPr>
        </p:nvGraphicFramePr>
        <p:xfrm>
          <a:off x="358488" y="3871761"/>
          <a:ext cx="8290335" cy="2208113"/>
        </p:xfrm>
        <a:graphic>
          <a:graphicData uri="http://schemas.openxmlformats.org/drawingml/2006/table">
            <a:tbl>
              <a:tblPr/>
              <a:tblGrid>
                <a:gridCol w="3254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7168">
                  <a:extLst>
                    <a:ext uri="{9D8B030D-6E8A-4147-A177-3AD203B41FA5}">
                      <a16:colId xmlns:a16="http://schemas.microsoft.com/office/drawing/2014/main" val="535516297"/>
                    </a:ext>
                  </a:extLst>
                </a:gridCol>
                <a:gridCol w="1405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069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57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9940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NO</a:t>
                      </a:r>
                      <a:endParaRPr 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성명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소속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직위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학년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spc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</a:t>
                      </a:r>
                      <a:endParaRPr lang="en-US" sz="1200" kern="0" spc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94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</a:p>
                  </a:txBody>
                  <a:tcPr marL="17905" marR="17905" marT="17903" marB="17903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대표자</a:t>
                      </a:r>
                      <a:endParaRPr lang="en-US" sz="1200" kern="0" spc="0" dirty="0">
                        <a:solidFill>
                          <a:srgbClr val="3B20E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홍길동</a:t>
                      </a: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○○대학교 ○○○학과 </a:t>
                      </a:r>
                      <a:r>
                        <a:rPr lang="en-US" altLang="ko-KR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 3</a:t>
                      </a:r>
                      <a:r>
                        <a:rPr lang="ko-KR" altLang="en-US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학년</a:t>
                      </a: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ksme@ksme.or.kr</a:t>
                      </a: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940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</a:p>
                  </a:txBody>
                  <a:tcPr marL="17905" marR="17905" marT="17903" marB="17903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지도교수</a:t>
                      </a:r>
                      <a:r>
                        <a:rPr lang="en-US" altLang="ko-KR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en-US" sz="1200" kern="0" spc="0" dirty="0">
                        <a:solidFill>
                          <a:srgbClr val="3B20E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김철수</a:t>
                      </a: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○○대학교 ○○○학과 </a:t>
                      </a: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XXX@XXX.co.kr</a:t>
                      </a: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3B20E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지도교수 확인</a:t>
                      </a: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김 철 수               </a:t>
                      </a:r>
                      <a:r>
                        <a:rPr lang="en-US" altLang="ko-KR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서명</a:t>
                      </a:r>
                      <a:r>
                        <a:rPr lang="en-US" altLang="ko-KR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7891013"/>
                  </a:ext>
                </a:extLst>
              </a:tr>
              <a:tr h="31994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17905" marR="17905" marT="17903" marB="17903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팀원</a:t>
                      </a:r>
                      <a:endParaRPr 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kern="0" spc="0" dirty="0" err="1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김길동</a:t>
                      </a:r>
                      <a:endParaRPr lang="ko-KR" altLang="en-US" sz="1200" kern="0" spc="0" dirty="0">
                        <a:solidFill>
                          <a:srgbClr val="3B20E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SEMES </a:t>
                      </a:r>
                      <a:r>
                        <a:rPr lang="ko-KR" altLang="en-US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연구소 </a:t>
                      </a:r>
                      <a:r>
                        <a:rPr lang="en-US" altLang="ko-KR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책임연구원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XXX@XXX.co.kr</a:t>
                      </a: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94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17905" marR="17905" marT="17903" marB="17903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994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17905" marR="17905" marT="17903" marB="17903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5" marR="17905" marT="17903" marB="1790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25C2DF6C-EAF7-002F-3633-6763E78039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90003"/>
              </p:ext>
            </p:extLst>
          </p:nvPr>
        </p:nvGraphicFramePr>
        <p:xfrm>
          <a:off x="367904" y="1709482"/>
          <a:ext cx="8280920" cy="1656183"/>
        </p:xfrm>
        <a:graphic>
          <a:graphicData uri="http://schemas.openxmlformats.org/drawingml/2006/table">
            <a:tbl>
              <a:tblPr/>
              <a:tblGrid>
                <a:gridCol w="1030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0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0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3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27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85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98468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0861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참가팀명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713" marR="14713" marT="14717" marB="1471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713" marR="14713" marT="14717" marB="1471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참가 구분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713" marR="14713" marT="14717" marB="1471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□ 전문가 그룹   □ 젊은 공학자 그룹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713" marR="14713" marT="14717" marB="1471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4714" marR="14714" marT="14714" marB="1471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85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아이디어 제목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713" marR="14713" marT="14717" marB="1471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713" marR="14713" marT="14717" marB="1471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121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대표자 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신청인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713" marR="14713" marT="14717" marB="1471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성명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713" marR="14713" marT="14717" marB="1471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소속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713" marR="14713" marT="14717" marB="1471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휴대폰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713" marR="14713" marT="14717" marB="1471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</a:t>
                      </a:r>
                      <a:endParaRPr 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713" marR="14713" marT="14717" marB="1471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주소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713" marR="14713" marT="14717" marB="1471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59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홍길동</a:t>
                      </a:r>
                    </a:p>
                  </a:txBody>
                  <a:tcPr marL="14713" marR="14713" marT="14717" marB="1471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○○대학교 ○○○학과 </a:t>
                      </a:r>
                    </a:p>
                  </a:txBody>
                  <a:tcPr marL="14713" marR="14713" marT="14717" marB="1471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010-xxx-xxxx</a:t>
                      </a:r>
                    </a:p>
                  </a:txBody>
                  <a:tcPr marL="14713" marR="14713" marT="14717" marB="1471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ksme@ksme.or.kr</a:t>
                      </a:r>
                    </a:p>
                  </a:txBody>
                  <a:tcPr marL="14713" marR="14713" marT="14717" marB="1471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서울시 강남구 </a:t>
                      </a:r>
                      <a:r>
                        <a:rPr lang="ko-KR" altLang="en-US" sz="1200" b="0" kern="0" spc="0" dirty="0" err="1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테헤란로</a:t>
                      </a:r>
                      <a:r>
                        <a:rPr lang="ko-KR" altLang="en-US" sz="1200" b="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200" b="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  <a:r>
                        <a:rPr lang="ko-KR" altLang="en-US" sz="1200" b="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길 </a:t>
                      </a:r>
                      <a:r>
                        <a:rPr lang="en-US" altLang="ko-KR" sz="1200" b="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 </a:t>
                      </a:r>
                      <a:r>
                        <a:rPr lang="ko-KR" altLang="en-US" sz="1200" b="0" kern="0" spc="0" dirty="0">
                          <a:solidFill>
                            <a:srgbClr val="3B20E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한국과학기술회관 </a:t>
                      </a:r>
                    </a:p>
                  </a:txBody>
                  <a:tcPr marL="14713" marR="14713" marT="14717" marB="1471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직사각형 14">
            <a:extLst>
              <a:ext uri="{FF2B5EF4-FFF2-40B4-BE49-F238E27FC236}">
                <a16:creationId xmlns:a16="http://schemas.microsoft.com/office/drawing/2014/main" id="{23E94706-B2D2-7395-72DE-AAC5774A7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3533207"/>
            <a:ext cx="148470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o-KR" altLang="en-US" sz="1600" dirty="0">
                <a:latin typeface="HY견고딕" pitchFamily="18" charset="-127"/>
                <a:ea typeface="HY견고딕" pitchFamily="18" charset="-127"/>
              </a:rPr>
              <a:t>팀원 인적사항</a:t>
            </a:r>
          </a:p>
        </p:txBody>
      </p:sp>
      <p:sp>
        <p:nvSpPr>
          <p:cNvPr id="9" name="직사각형 15">
            <a:extLst>
              <a:ext uri="{FF2B5EF4-FFF2-40B4-BE49-F238E27FC236}">
                <a16:creationId xmlns:a16="http://schemas.microsoft.com/office/drawing/2014/main" id="{9061EE5B-DCD4-32BE-227A-75DB6A1CB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074" y="6141785"/>
            <a:ext cx="8857108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 </a:t>
            </a:r>
            <a:r>
              <a:rPr lang="ko-KR" altLang="en-US" sz="11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팀원 인적사항에 대표자를 포함하여 기재</a:t>
            </a:r>
            <a:endParaRPr lang="en-US" altLang="ko-KR" sz="1100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 </a:t>
            </a:r>
            <a:r>
              <a:rPr lang="ko-KR" altLang="en-US" sz="11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젊은 공학자 그룹의 경우 지도교수</a:t>
            </a:r>
            <a:r>
              <a:rPr lang="en-US" altLang="ko-KR" sz="11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1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또는 연구 책임자</a:t>
            </a:r>
            <a:r>
              <a:rPr lang="en-US" altLang="ko-KR" sz="11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1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정보를 포함하여 기재하여야 하며</a:t>
            </a:r>
            <a:r>
              <a:rPr lang="en-US" altLang="ko-KR" sz="11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1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반드시 지도교수의 확인을 받아야 합니다</a:t>
            </a:r>
            <a:r>
              <a:rPr lang="en-US" altLang="ko-KR" sz="11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100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9" name="모서리가 둥근 직사각형 8">
            <a:extLst>
              <a:ext uri="{FF2B5EF4-FFF2-40B4-BE49-F238E27FC236}">
                <a16:creationId xmlns:a16="http://schemas.microsoft.com/office/drawing/2014/main" id="{C9F5DFF4-FD7F-8C5C-732A-86578ECCCA49}"/>
              </a:ext>
            </a:extLst>
          </p:cNvPr>
          <p:cNvSpPr/>
          <p:nvPr/>
        </p:nvSpPr>
        <p:spPr>
          <a:xfrm>
            <a:off x="367905" y="1157493"/>
            <a:ext cx="1827832" cy="408592"/>
          </a:xfrm>
          <a:prstGeom prst="roundRect">
            <a:avLst/>
          </a:prstGeom>
          <a:solidFill>
            <a:srgbClr val="2A317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o-KR" altLang="en-US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기본제출정보</a:t>
            </a:r>
          </a:p>
        </p:txBody>
      </p:sp>
    </p:spTree>
    <p:extLst>
      <p:ext uri="{BB962C8B-B14F-4D97-AF65-F5344CB8AC3E}">
        <p14:creationId xmlns:p14="http://schemas.microsoft.com/office/powerpoint/2010/main" val="3919125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317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5C0E52-1894-5562-C6D3-2F8BC5A45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CB8EC7C-2D19-0010-5CBA-5B165B9A1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A2788-F0BF-409C-B98F-3276ECE5FAD4}" type="slidenum">
              <a:rPr lang="en-US" altLang="ko-KR" smtClean="0"/>
              <a:pPr>
                <a:defRPr/>
              </a:pPr>
              <a:t>3</a:t>
            </a:fld>
            <a:endParaRPr lang="en-US" altLang="ko-KR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AA1C5469-8D50-04BB-441E-26D276D89A5D}"/>
              </a:ext>
            </a:extLst>
          </p:cNvPr>
          <p:cNvSpPr/>
          <p:nvPr/>
        </p:nvSpPr>
        <p:spPr>
          <a:xfrm>
            <a:off x="251520" y="251357"/>
            <a:ext cx="8640960" cy="6336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48280E9B-653E-BA3F-3AF6-49E6EC0D0109}"/>
              </a:ext>
            </a:extLst>
          </p:cNvPr>
          <p:cNvCxnSpPr/>
          <p:nvPr/>
        </p:nvCxnSpPr>
        <p:spPr>
          <a:xfrm>
            <a:off x="251520" y="908720"/>
            <a:ext cx="864096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2">
            <a:extLst>
              <a:ext uri="{FF2B5EF4-FFF2-40B4-BE49-F238E27FC236}">
                <a16:creationId xmlns:a16="http://schemas.microsoft.com/office/drawing/2014/main" id="{F0B9AD03-C887-5F67-271C-24BA36824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813" y="269939"/>
            <a:ext cx="8223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sz="3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11</a:t>
            </a: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회</a:t>
            </a:r>
            <a:r>
              <a:rPr lang="ko-KR" altLang="en-US" sz="3200" b="1" dirty="0">
                <a:solidFill>
                  <a:srgbClr val="0099FF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dirty="0">
                <a:solidFill>
                  <a:srgbClr val="00339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KSME-SEMES </a:t>
            </a:r>
            <a:r>
              <a:rPr lang="ko-KR" altLang="en-US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오픈 이노베이션 </a:t>
            </a:r>
            <a:r>
              <a:rPr lang="ko-KR" altLang="en-US" sz="2800" b="1" dirty="0" err="1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챌린지</a:t>
            </a:r>
            <a:r>
              <a:rPr lang="en-US" altLang="ko-KR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</a:t>
            </a:r>
          </a:p>
        </p:txBody>
      </p:sp>
      <p:sp>
        <p:nvSpPr>
          <p:cNvPr id="2" name="모서리가 둥근 직사각형 8">
            <a:extLst>
              <a:ext uri="{FF2B5EF4-FFF2-40B4-BE49-F238E27FC236}">
                <a16:creationId xmlns:a16="http://schemas.microsoft.com/office/drawing/2014/main" id="{7972F242-8042-384C-5A95-532110C586C8}"/>
              </a:ext>
            </a:extLst>
          </p:cNvPr>
          <p:cNvSpPr/>
          <p:nvPr/>
        </p:nvSpPr>
        <p:spPr>
          <a:xfrm>
            <a:off x="396783" y="1157493"/>
            <a:ext cx="8389975" cy="408592"/>
          </a:xfrm>
          <a:prstGeom prst="roundRect">
            <a:avLst/>
          </a:prstGeom>
          <a:solidFill>
            <a:srgbClr val="2A317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ko-KR" altLang="en-US" sz="2000" b="1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모서리가 둥근 직사각형 8">
            <a:extLst>
              <a:ext uri="{FF2B5EF4-FFF2-40B4-BE49-F238E27FC236}">
                <a16:creationId xmlns:a16="http://schemas.microsoft.com/office/drawing/2014/main" id="{838BEBDD-CCDF-116B-DC9F-BF5BD556BA4A}"/>
              </a:ext>
            </a:extLst>
          </p:cNvPr>
          <p:cNvSpPr/>
          <p:nvPr/>
        </p:nvSpPr>
        <p:spPr>
          <a:xfrm>
            <a:off x="395536" y="1061212"/>
            <a:ext cx="8318602" cy="40859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2000" b="1" dirty="0">
                <a:solidFill>
                  <a:srgbClr val="2A317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1. </a:t>
            </a:r>
            <a:r>
              <a:rPr lang="ko-KR" altLang="en-US" sz="2000" b="1" dirty="0">
                <a:solidFill>
                  <a:srgbClr val="2A317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아이디어의 정의 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509935A7-3BDE-655A-84C6-35C5EDAF7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849" y="1814855"/>
            <a:ext cx="8389975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en-US" altLang="ko-KR" sz="2000" i="1" dirty="0" err="1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제안한</a:t>
            </a: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000" i="1" dirty="0" err="1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아이디어를</a:t>
            </a: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000" i="1" dirty="0" err="1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명확하게</a:t>
            </a: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000" i="1" dirty="0" err="1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정의</a:t>
            </a: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400" b="1" i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207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317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C6C964-C613-E3A1-19E0-52B08C407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6265213-3816-B822-67E3-2FED13256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A2788-F0BF-409C-B98F-3276ECE5FAD4}" type="slidenum">
              <a:rPr lang="en-US" altLang="ko-KR" smtClean="0"/>
              <a:pPr>
                <a:defRPr/>
              </a:pPr>
              <a:t>4</a:t>
            </a:fld>
            <a:endParaRPr lang="en-US" altLang="ko-KR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1C1A78CF-60AF-0960-90CA-0A85FED336A7}"/>
              </a:ext>
            </a:extLst>
          </p:cNvPr>
          <p:cNvSpPr/>
          <p:nvPr/>
        </p:nvSpPr>
        <p:spPr>
          <a:xfrm>
            <a:off x="251520" y="251357"/>
            <a:ext cx="8640960" cy="6336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16F608D1-198A-F717-C116-4FB91BED0828}"/>
              </a:ext>
            </a:extLst>
          </p:cNvPr>
          <p:cNvCxnSpPr/>
          <p:nvPr/>
        </p:nvCxnSpPr>
        <p:spPr>
          <a:xfrm>
            <a:off x="251520" y="908720"/>
            <a:ext cx="864096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2">
            <a:extLst>
              <a:ext uri="{FF2B5EF4-FFF2-40B4-BE49-F238E27FC236}">
                <a16:creationId xmlns:a16="http://schemas.microsoft.com/office/drawing/2014/main" id="{ECC3E4C0-BF15-2990-F6B2-0E0BEEC4F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813" y="269939"/>
            <a:ext cx="8223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sz="3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11</a:t>
            </a: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회</a:t>
            </a:r>
            <a:r>
              <a:rPr lang="ko-KR" altLang="en-US" sz="3200" b="1" dirty="0">
                <a:solidFill>
                  <a:srgbClr val="0099FF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dirty="0">
                <a:solidFill>
                  <a:srgbClr val="00339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KSME-SEMES </a:t>
            </a:r>
            <a:r>
              <a:rPr lang="ko-KR" altLang="en-US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오픈 이노베이션 </a:t>
            </a:r>
            <a:r>
              <a:rPr lang="ko-KR" altLang="en-US" sz="2800" b="1" dirty="0" err="1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챌린지</a:t>
            </a:r>
            <a:r>
              <a:rPr lang="en-US" altLang="ko-KR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</a:t>
            </a:r>
          </a:p>
        </p:txBody>
      </p:sp>
      <p:sp>
        <p:nvSpPr>
          <p:cNvPr id="2" name="모서리가 둥근 직사각형 8">
            <a:extLst>
              <a:ext uri="{FF2B5EF4-FFF2-40B4-BE49-F238E27FC236}">
                <a16:creationId xmlns:a16="http://schemas.microsoft.com/office/drawing/2014/main" id="{A3E01FD2-B4D7-F695-73A1-EF8D259F92FF}"/>
              </a:ext>
            </a:extLst>
          </p:cNvPr>
          <p:cNvSpPr/>
          <p:nvPr/>
        </p:nvSpPr>
        <p:spPr>
          <a:xfrm>
            <a:off x="396783" y="1157493"/>
            <a:ext cx="8389975" cy="408592"/>
          </a:xfrm>
          <a:prstGeom prst="roundRect">
            <a:avLst/>
          </a:prstGeom>
          <a:solidFill>
            <a:srgbClr val="2A317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ko-KR" altLang="en-US" sz="2000" b="1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모서리가 둥근 직사각형 8">
            <a:extLst>
              <a:ext uri="{FF2B5EF4-FFF2-40B4-BE49-F238E27FC236}">
                <a16:creationId xmlns:a16="http://schemas.microsoft.com/office/drawing/2014/main" id="{89665E38-4153-C42D-1158-DC87BCF42C89}"/>
              </a:ext>
            </a:extLst>
          </p:cNvPr>
          <p:cNvSpPr/>
          <p:nvPr/>
        </p:nvSpPr>
        <p:spPr>
          <a:xfrm>
            <a:off x="395536" y="1061212"/>
            <a:ext cx="8318602" cy="40859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2000" b="1" dirty="0">
                <a:solidFill>
                  <a:srgbClr val="2A317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2. </a:t>
            </a:r>
            <a:r>
              <a:rPr lang="ko-KR" altLang="en-US" sz="2000" b="1" dirty="0">
                <a:solidFill>
                  <a:srgbClr val="2A317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아이디어의 목적 및 필요성 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348626D5-4891-9815-CFBA-9A9030303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849" y="1814855"/>
            <a:ext cx="8389975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제안한 아이디어의 목적과 필요성을 기술</a:t>
            </a: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400" b="1" i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646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317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2EF85E-C69B-5A49-822E-6C14B914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8D86751-9F27-4BAE-D1AE-D3E511F56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A2788-F0BF-409C-B98F-3276ECE5FAD4}" type="slidenum">
              <a:rPr lang="en-US" altLang="ko-KR" smtClean="0"/>
              <a:pPr>
                <a:defRPr/>
              </a:pPr>
              <a:t>5</a:t>
            </a:fld>
            <a:endParaRPr lang="en-US" altLang="ko-KR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F617A1CB-969A-65A0-13F9-6DAC7098BA9A}"/>
              </a:ext>
            </a:extLst>
          </p:cNvPr>
          <p:cNvSpPr/>
          <p:nvPr/>
        </p:nvSpPr>
        <p:spPr>
          <a:xfrm>
            <a:off x="251520" y="251357"/>
            <a:ext cx="8640960" cy="6336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DF62F72F-3CA8-6A47-E04E-0861077529B4}"/>
              </a:ext>
            </a:extLst>
          </p:cNvPr>
          <p:cNvCxnSpPr/>
          <p:nvPr/>
        </p:nvCxnSpPr>
        <p:spPr>
          <a:xfrm>
            <a:off x="251520" y="908720"/>
            <a:ext cx="864096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2">
            <a:extLst>
              <a:ext uri="{FF2B5EF4-FFF2-40B4-BE49-F238E27FC236}">
                <a16:creationId xmlns:a16="http://schemas.microsoft.com/office/drawing/2014/main" id="{EA727598-93F9-3D9E-0C4D-669DA2214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813" y="269939"/>
            <a:ext cx="8223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sz="3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11</a:t>
            </a: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회</a:t>
            </a:r>
            <a:r>
              <a:rPr lang="ko-KR" altLang="en-US" sz="3200" b="1" dirty="0">
                <a:solidFill>
                  <a:srgbClr val="0099FF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dirty="0">
                <a:solidFill>
                  <a:srgbClr val="00339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KSME-SEMES </a:t>
            </a:r>
            <a:r>
              <a:rPr lang="ko-KR" altLang="en-US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오픈 이노베이션 </a:t>
            </a:r>
            <a:r>
              <a:rPr lang="ko-KR" altLang="en-US" sz="2800" b="1" dirty="0" err="1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챌린지</a:t>
            </a:r>
            <a:r>
              <a:rPr lang="en-US" altLang="ko-KR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</a:t>
            </a:r>
          </a:p>
        </p:txBody>
      </p:sp>
      <p:sp>
        <p:nvSpPr>
          <p:cNvPr id="2" name="모서리가 둥근 직사각형 8">
            <a:extLst>
              <a:ext uri="{FF2B5EF4-FFF2-40B4-BE49-F238E27FC236}">
                <a16:creationId xmlns:a16="http://schemas.microsoft.com/office/drawing/2014/main" id="{80B2A83A-EDE4-05DC-6862-00397CA71087}"/>
              </a:ext>
            </a:extLst>
          </p:cNvPr>
          <p:cNvSpPr/>
          <p:nvPr/>
        </p:nvSpPr>
        <p:spPr>
          <a:xfrm>
            <a:off x="396783" y="1157493"/>
            <a:ext cx="8389975" cy="408592"/>
          </a:xfrm>
          <a:prstGeom prst="roundRect">
            <a:avLst/>
          </a:prstGeom>
          <a:solidFill>
            <a:srgbClr val="2A317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ko-KR" altLang="en-US" sz="2000" b="1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모서리가 둥근 직사각형 8">
            <a:extLst>
              <a:ext uri="{FF2B5EF4-FFF2-40B4-BE49-F238E27FC236}">
                <a16:creationId xmlns:a16="http://schemas.microsoft.com/office/drawing/2014/main" id="{E55C844C-791E-60AC-F521-CAC80281BF13}"/>
              </a:ext>
            </a:extLst>
          </p:cNvPr>
          <p:cNvSpPr/>
          <p:nvPr/>
        </p:nvSpPr>
        <p:spPr>
          <a:xfrm>
            <a:off x="395536" y="1061212"/>
            <a:ext cx="8318602" cy="40859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2000" b="1" dirty="0">
                <a:solidFill>
                  <a:srgbClr val="2A317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3. </a:t>
            </a:r>
            <a:r>
              <a:rPr lang="ko-KR" altLang="en-US" sz="2000" b="1" dirty="0">
                <a:solidFill>
                  <a:srgbClr val="2A317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아이디어의 구현 방법 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8CBC3482-48AA-833F-A967-C3439C441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849" y="1814855"/>
            <a:ext cx="8389975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제안한 아이디어 구현을 위한 방법의 제시 및 관련 이론 또는 근거 제시</a:t>
            </a: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400" b="1" i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597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317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FF21C5-B2F0-2DF8-C478-FA489BAC9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69CE309-129E-2ECB-206D-2A9CC085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A2788-F0BF-409C-B98F-3276ECE5FAD4}" type="slidenum">
              <a:rPr lang="en-US" altLang="ko-KR" smtClean="0"/>
              <a:pPr>
                <a:defRPr/>
              </a:pPr>
              <a:t>6</a:t>
            </a:fld>
            <a:endParaRPr lang="en-US" altLang="ko-KR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881B77EF-2FC0-6AF7-25D8-C4D9A1217F6C}"/>
              </a:ext>
            </a:extLst>
          </p:cNvPr>
          <p:cNvSpPr/>
          <p:nvPr/>
        </p:nvSpPr>
        <p:spPr>
          <a:xfrm>
            <a:off x="251520" y="251357"/>
            <a:ext cx="8640960" cy="6336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C34F2E37-0293-B570-B850-495FD5812E3C}"/>
              </a:ext>
            </a:extLst>
          </p:cNvPr>
          <p:cNvCxnSpPr/>
          <p:nvPr/>
        </p:nvCxnSpPr>
        <p:spPr>
          <a:xfrm>
            <a:off x="251520" y="908720"/>
            <a:ext cx="864096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2">
            <a:extLst>
              <a:ext uri="{FF2B5EF4-FFF2-40B4-BE49-F238E27FC236}">
                <a16:creationId xmlns:a16="http://schemas.microsoft.com/office/drawing/2014/main" id="{D0B6573A-1540-D742-904B-4C26A576D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813" y="269939"/>
            <a:ext cx="8223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sz="3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11</a:t>
            </a: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회</a:t>
            </a:r>
            <a:r>
              <a:rPr lang="ko-KR" altLang="en-US" sz="3200" b="1" dirty="0">
                <a:solidFill>
                  <a:srgbClr val="0099FF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dirty="0">
                <a:solidFill>
                  <a:srgbClr val="00339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KSME-SEMES </a:t>
            </a:r>
            <a:r>
              <a:rPr lang="ko-KR" altLang="en-US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오픈 이노베이션 </a:t>
            </a:r>
            <a:r>
              <a:rPr lang="ko-KR" altLang="en-US" sz="2800" b="1" dirty="0" err="1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챌린지</a:t>
            </a:r>
            <a:r>
              <a:rPr lang="en-US" altLang="ko-KR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</a:t>
            </a:r>
          </a:p>
        </p:txBody>
      </p:sp>
      <p:sp>
        <p:nvSpPr>
          <p:cNvPr id="2" name="모서리가 둥근 직사각형 8">
            <a:extLst>
              <a:ext uri="{FF2B5EF4-FFF2-40B4-BE49-F238E27FC236}">
                <a16:creationId xmlns:a16="http://schemas.microsoft.com/office/drawing/2014/main" id="{1192A447-97DE-D51B-5FE1-F95950EF053F}"/>
              </a:ext>
            </a:extLst>
          </p:cNvPr>
          <p:cNvSpPr/>
          <p:nvPr/>
        </p:nvSpPr>
        <p:spPr>
          <a:xfrm>
            <a:off x="396783" y="1157493"/>
            <a:ext cx="8389975" cy="408592"/>
          </a:xfrm>
          <a:prstGeom prst="roundRect">
            <a:avLst/>
          </a:prstGeom>
          <a:solidFill>
            <a:srgbClr val="2A317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ko-KR" altLang="en-US" sz="2000" b="1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모서리가 둥근 직사각형 8">
            <a:extLst>
              <a:ext uri="{FF2B5EF4-FFF2-40B4-BE49-F238E27FC236}">
                <a16:creationId xmlns:a16="http://schemas.microsoft.com/office/drawing/2014/main" id="{3E28705E-789F-40C2-7726-9233E663D86D}"/>
              </a:ext>
            </a:extLst>
          </p:cNvPr>
          <p:cNvSpPr/>
          <p:nvPr/>
        </p:nvSpPr>
        <p:spPr>
          <a:xfrm>
            <a:off x="395536" y="1061212"/>
            <a:ext cx="8318602" cy="40859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2000" b="1" dirty="0">
                <a:solidFill>
                  <a:srgbClr val="2A317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4. </a:t>
            </a:r>
            <a:r>
              <a:rPr lang="ko-KR" altLang="en-US" sz="2000" b="1" dirty="0">
                <a:solidFill>
                  <a:srgbClr val="2A317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아이디어의 독창성 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55390042-758A-2638-BE75-EA9F11177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849" y="1814855"/>
            <a:ext cx="8389975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기존 기술 또는 시스템과의 차별성 및 독창성 기술</a:t>
            </a: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400" b="1" i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23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317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6A0F4C-531B-4693-7A32-A642F7965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5F5A309-B588-83BC-01F2-038DFB304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A2788-F0BF-409C-B98F-3276ECE5FAD4}" type="slidenum">
              <a:rPr lang="en-US" altLang="ko-KR" smtClean="0"/>
              <a:pPr>
                <a:defRPr/>
              </a:pPr>
              <a:t>7</a:t>
            </a:fld>
            <a:endParaRPr lang="en-US" altLang="ko-KR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FA856A4B-9A0F-AD6D-3BB2-551566B86DEB}"/>
              </a:ext>
            </a:extLst>
          </p:cNvPr>
          <p:cNvSpPr/>
          <p:nvPr/>
        </p:nvSpPr>
        <p:spPr>
          <a:xfrm>
            <a:off x="251520" y="251357"/>
            <a:ext cx="8640960" cy="6336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7BC792C0-7713-CC3C-E75D-EE955FC8E134}"/>
              </a:ext>
            </a:extLst>
          </p:cNvPr>
          <p:cNvCxnSpPr/>
          <p:nvPr/>
        </p:nvCxnSpPr>
        <p:spPr>
          <a:xfrm>
            <a:off x="251520" y="908720"/>
            <a:ext cx="864096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2">
            <a:extLst>
              <a:ext uri="{FF2B5EF4-FFF2-40B4-BE49-F238E27FC236}">
                <a16:creationId xmlns:a16="http://schemas.microsoft.com/office/drawing/2014/main" id="{3E3CFBB9-0AF0-9DAD-F559-AB3C75BAB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813" y="269939"/>
            <a:ext cx="8223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sz="3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11</a:t>
            </a: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회</a:t>
            </a:r>
            <a:r>
              <a:rPr lang="ko-KR" altLang="en-US" sz="3200" b="1" dirty="0">
                <a:solidFill>
                  <a:srgbClr val="0099FF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dirty="0">
                <a:solidFill>
                  <a:srgbClr val="00339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KSME-SEMES </a:t>
            </a:r>
            <a:r>
              <a:rPr lang="ko-KR" altLang="en-US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오픈 이노베이션 </a:t>
            </a:r>
            <a:r>
              <a:rPr lang="ko-KR" altLang="en-US" sz="2800" b="1" dirty="0" err="1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챌린지</a:t>
            </a:r>
            <a:r>
              <a:rPr lang="en-US" altLang="ko-KR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</a:t>
            </a:r>
          </a:p>
        </p:txBody>
      </p:sp>
      <p:sp>
        <p:nvSpPr>
          <p:cNvPr id="2" name="모서리가 둥근 직사각형 8">
            <a:extLst>
              <a:ext uri="{FF2B5EF4-FFF2-40B4-BE49-F238E27FC236}">
                <a16:creationId xmlns:a16="http://schemas.microsoft.com/office/drawing/2014/main" id="{E69E82D6-E963-683E-DB26-146FBD590442}"/>
              </a:ext>
            </a:extLst>
          </p:cNvPr>
          <p:cNvSpPr/>
          <p:nvPr/>
        </p:nvSpPr>
        <p:spPr>
          <a:xfrm>
            <a:off x="396783" y="1157493"/>
            <a:ext cx="8389975" cy="408592"/>
          </a:xfrm>
          <a:prstGeom prst="roundRect">
            <a:avLst/>
          </a:prstGeom>
          <a:solidFill>
            <a:srgbClr val="2A317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ko-KR" altLang="en-US" sz="2000" b="1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모서리가 둥근 직사각형 8">
            <a:extLst>
              <a:ext uri="{FF2B5EF4-FFF2-40B4-BE49-F238E27FC236}">
                <a16:creationId xmlns:a16="http://schemas.microsoft.com/office/drawing/2014/main" id="{D7F3FA4B-95DB-EDDE-EEC1-3908265F8A65}"/>
              </a:ext>
            </a:extLst>
          </p:cNvPr>
          <p:cNvSpPr/>
          <p:nvPr/>
        </p:nvSpPr>
        <p:spPr>
          <a:xfrm>
            <a:off x="395536" y="1061212"/>
            <a:ext cx="8318602" cy="40859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2000" b="1" dirty="0">
                <a:solidFill>
                  <a:srgbClr val="2A317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5. </a:t>
            </a:r>
            <a:r>
              <a:rPr lang="ko-KR" altLang="en-US" sz="2000" b="1" dirty="0">
                <a:solidFill>
                  <a:srgbClr val="2A317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예상되는 제약조건 및 문제 해결 방법 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A18B8800-BC60-3C6E-8A9A-9FD18F81B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849" y="1814855"/>
            <a:ext cx="8389975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제안한 아이디어를 구현하기 위한 제약조건과 그 해결 방법을 기술</a:t>
            </a: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제안한 아이디어를 구현하기 위한 비용 및 경제성을 분석하여 기술</a:t>
            </a: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400" b="1" i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76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317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F50E1-BA38-DC57-DB37-A2C9158EE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3B2E8E5-7E93-FDD0-925C-B2CB7FCA5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A2788-F0BF-409C-B98F-3276ECE5FAD4}" type="slidenum">
              <a:rPr lang="en-US" altLang="ko-KR" smtClean="0"/>
              <a:pPr>
                <a:defRPr/>
              </a:pPr>
              <a:t>8</a:t>
            </a:fld>
            <a:endParaRPr lang="en-US" altLang="ko-KR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16407DCF-A34C-5DF4-AF4F-392388FE34B9}"/>
              </a:ext>
            </a:extLst>
          </p:cNvPr>
          <p:cNvSpPr/>
          <p:nvPr/>
        </p:nvSpPr>
        <p:spPr>
          <a:xfrm>
            <a:off x="251520" y="251357"/>
            <a:ext cx="8640960" cy="6336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D88ECD9D-B51D-5BA5-B999-4D7F87D7650E}"/>
              </a:ext>
            </a:extLst>
          </p:cNvPr>
          <p:cNvCxnSpPr/>
          <p:nvPr/>
        </p:nvCxnSpPr>
        <p:spPr>
          <a:xfrm>
            <a:off x="251520" y="908720"/>
            <a:ext cx="864096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2">
            <a:extLst>
              <a:ext uri="{FF2B5EF4-FFF2-40B4-BE49-F238E27FC236}">
                <a16:creationId xmlns:a16="http://schemas.microsoft.com/office/drawing/2014/main" id="{7F8D159F-BA3D-7DEF-83A4-A87247901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813" y="269939"/>
            <a:ext cx="8223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sz="3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11</a:t>
            </a: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회</a:t>
            </a:r>
            <a:r>
              <a:rPr lang="ko-KR" altLang="en-US" sz="3200" b="1" dirty="0">
                <a:solidFill>
                  <a:srgbClr val="0099FF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dirty="0">
                <a:solidFill>
                  <a:srgbClr val="00339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KSME-SEMES </a:t>
            </a:r>
            <a:r>
              <a:rPr lang="ko-KR" altLang="en-US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오픈 이노베이션 </a:t>
            </a:r>
            <a:r>
              <a:rPr lang="ko-KR" altLang="en-US" sz="2800" b="1" dirty="0" err="1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챌린지</a:t>
            </a:r>
            <a:r>
              <a:rPr lang="en-US" altLang="ko-KR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</a:t>
            </a:r>
          </a:p>
        </p:txBody>
      </p:sp>
      <p:sp>
        <p:nvSpPr>
          <p:cNvPr id="2" name="모서리가 둥근 직사각형 8">
            <a:extLst>
              <a:ext uri="{FF2B5EF4-FFF2-40B4-BE49-F238E27FC236}">
                <a16:creationId xmlns:a16="http://schemas.microsoft.com/office/drawing/2014/main" id="{3C3E2F1C-6F2A-3311-BDEE-E3BDE1FD2F1E}"/>
              </a:ext>
            </a:extLst>
          </p:cNvPr>
          <p:cNvSpPr/>
          <p:nvPr/>
        </p:nvSpPr>
        <p:spPr>
          <a:xfrm>
            <a:off x="396783" y="1157493"/>
            <a:ext cx="8389975" cy="408592"/>
          </a:xfrm>
          <a:prstGeom prst="roundRect">
            <a:avLst/>
          </a:prstGeom>
          <a:solidFill>
            <a:srgbClr val="2A317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ko-KR" altLang="en-US" sz="2000" b="1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모서리가 둥근 직사각형 8">
            <a:extLst>
              <a:ext uri="{FF2B5EF4-FFF2-40B4-BE49-F238E27FC236}">
                <a16:creationId xmlns:a16="http://schemas.microsoft.com/office/drawing/2014/main" id="{C108AFA8-CD52-C1E9-F509-EB81F7E8405D}"/>
              </a:ext>
            </a:extLst>
          </p:cNvPr>
          <p:cNvSpPr/>
          <p:nvPr/>
        </p:nvSpPr>
        <p:spPr>
          <a:xfrm>
            <a:off x="395536" y="1061212"/>
            <a:ext cx="8318602" cy="40859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2000" b="1" dirty="0">
                <a:solidFill>
                  <a:srgbClr val="2A317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6. </a:t>
            </a:r>
            <a:r>
              <a:rPr lang="ko-KR" altLang="en-US" sz="2000" b="1" dirty="0">
                <a:solidFill>
                  <a:srgbClr val="2A317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기대효과 및 활용방안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BAE70941-6DBE-77D5-09E6-8C07915B7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849" y="1814855"/>
            <a:ext cx="8389975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제안한 아이디어의  활용방안 및 기대효과 기술</a:t>
            </a: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400" b="1" i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734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317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B47FB7-3326-5889-76AF-1CCF5EEDE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2C50C52-DFE2-0A64-D743-2843E7FED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A2788-F0BF-409C-B98F-3276ECE5FAD4}" type="slidenum">
              <a:rPr lang="en-US" altLang="ko-KR" smtClean="0"/>
              <a:pPr>
                <a:defRPr/>
              </a:pPr>
              <a:t>9</a:t>
            </a:fld>
            <a:endParaRPr lang="en-US" altLang="ko-KR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06F204D-9715-0F76-9B7D-31B94CFC9F2E}"/>
              </a:ext>
            </a:extLst>
          </p:cNvPr>
          <p:cNvSpPr/>
          <p:nvPr/>
        </p:nvSpPr>
        <p:spPr>
          <a:xfrm>
            <a:off x="251520" y="251357"/>
            <a:ext cx="8640960" cy="6336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110B32E2-63F9-E13C-1AAC-5489D9FD00E8}"/>
              </a:ext>
            </a:extLst>
          </p:cNvPr>
          <p:cNvCxnSpPr/>
          <p:nvPr/>
        </p:nvCxnSpPr>
        <p:spPr>
          <a:xfrm>
            <a:off x="251520" y="908720"/>
            <a:ext cx="864096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2">
            <a:extLst>
              <a:ext uri="{FF2B5EF4-FFF2-40B4-BE49-F238E27FC236}">
                <a16:creationId xmlns:a16="http://schemas.microsoft.com/office/drawing/2014/main" id="{F46F1334-A481-D8A9-A6BE-BBADE5092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813" y="269939"/>
            <a:ext cx="8223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sz="3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11</a:t>
            </a:r>
            <a:r>
              <a:rPr lang="ko-KR" altLang="en-US" sz="22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회</a:t>
            </a:r>
            <a:r>
              <a:rPr lang="ko-KR" altLang="en-US" sz="3200" b="1" dirty="0">
                <a:solidFill>
                  <a:srgbClr val="0099FF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dirty="0">
                <a:solidFill>
                  <a:srgbClr val="00339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KSME-SEMES </a:t>
            </a:r>
            <a:r>
              <a:rPr lang="ko-KR" altLang="en-US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오픈 이노베이션 </a:t>
            </a:r>
            <a:r>
              <a:rPr lang="ko-KR" altLang="en-US" sz="2800" b="1" dirty="0" err="1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챌린지</a:t>
            </a:r>
            <a:r>
              <a:rPr lang="en-US" altLang="ko-KR" sz="2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</a:t>
            </a:r>
          </a:p>
        </p:txBody>
      </p:sp>
      <p:sp>
        <p:nvSpPr>
          <p:cNvPr id="2" name="모서리가 둥근 직사각형 8">
            <a:extLst>
              <a:ext uri="{FF2B5EF4-FFF2-40B4-BE49-F238E27FC236}">
                <a16:creationId xmlns:a16="http://schemas.microsoft.com/office/drawing/2014/main" id="{30DE2175-589D-F0C1-46C1-72C26F8CC763}"/>
              </a:ext>
            </a:extLst>
          </p:cNvPr>
          <p:cNvSpPr/>
          <p:nvPr/>
        </p:nvSpPr>
        <p:spPr>
          <a:xfrm>
            <a:off x="396783" y="1157493"/>
            <a:ext cx="8389975" cy="408592"/>
          </a:xfrm>
          <a:prstGeom prst="roundRect">
            <a:avLst/>
          </a:prstGeom>
          <a:solidFill>
            <a:srgbClr val="2A317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ko-KR" altLang="en-US" sz="2000" b="1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모서리가 둥근 직사각형 8">
            <a:extLst>
              <a:ext uri="{FF2B5EF4-FFF2-40B4-BE49-F238E27FC236}">
                <a16:creationId xmlns:a16="http://schemas.microsoft.com/office/drawing/2014/main" id="{F139AE40-BC15-286E-4045-4511B23B99FA}"/>
              </a:ext>
            </a:extLst>
          </p:cNvPr>
          <p:cNvSpPr/>
          <p:nvPr/>
        </p:nvSpPr>
        <p:spPr>
          <a:xfrm>
            <a:off x="395536" y="1061212"/>
            <a:ext cx="8318602" cy="40859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2000" b="1" dirty="0">
                <a:solidFill>
                  <a:srgbClr val="2A317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7. </a:t>
            </a:r>
            <a:r>
              <a:rPr lang="ko-KR" altLang="en-US" sz="2000" b="1" dirty="0">
                <a:solidFill>
                  <a:srgbClr val="2A317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관련 제출 자료 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2596D85B-BB08-633F-0556-3EF18CFE4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849" y="1814855"/>
            <a:ext cx="8389975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제안된 아이디어와 관련된  참고문헌</a:t>
            </a: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이미지 자료 등</a:t>
            </a:r>
            <a:r>
              <a:rPr lang="en-US" altLang="ko-KR" sz="2000" i="1" dirty="0">
                <a:solidFill>
                  <a:schemeClr val="bg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000" b="1" i="1" dirty="0">
              <a:solidFill>
                <a:schemeClr val="bg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ko-KR" sz="2400" b="1" i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277367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335</Words>
  <Application>Microsoft Office PowerPoint</Application>
  <PresentationFormat>화면 슬라이드 쇼(4:3)</PresentationFormat>
  <Paragraphs>127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4" baseType="lpstr">
      <vt:lpstr>HY견고딕</vt:lpstr>
      <vt:lpstr>HY헤드라인M</vt:lpstr>
      <vt:lpstr>굴림</vt:lpstr>
      <vt:lpstr>맑은 고딕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엠아이케이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김정배</dc:creator>
  <cp:lastModifiedBy>[대한기계학회]양혜진</cp:lastModifiedBy>
  <cp:revision>86</cp:revision>
  <cp:lastPrinted>2025-03-26T07:18:33Z</cp:lastPrinted>
  <dcterms:created xsi:type="dcterms:W3CDTF">2005-10-17T02:40:15Z</dcterms:created>
  <dcterms:modified xsi:type="dcterms:W3CDTF">2026-07-09T07:06:47Z</dcterms:modified>
</cp:coreProperties>
</file>